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6B5C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6" d="100"/>
          <a:sy n="16" d="100"/>
        </p:scale>
        <p:origin x="2093" y="1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9" y="5891626"/>
            <a:ext cx="21419979" cy="12533243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8" y="18908199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60022" indent="0" algn="ctr">
              <a:buNone/>
              <a:defRPr sz="5512"/>
            </a:lvl2pPr>
            <a:lvl3pPr marL="2520046" indent="0" algn="ctr">
              <a:buNone/>
              <a:defRPr sz="4961"/>
            </a:lvl3pPr>
            <a:lvl4pPr marL="3780068" indent="0" algn="ctr">
              <a:buNone/>
              <a:defRPr sz="4409"/>
            </a:lvl4pPr>
            <a:lvl5pPr marL="5040091" indent="0" algn="ctr">
              <a:buNone/>
              <a:defRPr sz="4409"/>
            </a:lvl5pPr>
            <a:lvl6pPr marL="6300113" indent="0" algn="ctr">
              <a:buNone/>
              <a:defRPr sz="4409"/>
            </a:lvl6pPr>
            <a:lvl7pPr marL="7560137" indent="0" algn="ctr">
              <a:buNone/>
              <a:defRPr sz="4409"/>
            </a:lvl7pPr>
            <a:lvl8pPr marL="8820158" indent="0" algn="ctr">
              <a:buNone/>
              <a:defRPr sz="4409"/>
            </a:lvl8pPr>
            <a:lvl9pPr marL="10080181" indent="0" algn="ctr">
              <a:buNone/>
              <a:defRPr sz="440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9C97-8813-4819-B7DE-1B24AC6D3F81}" type="datetimeFigureOut">
              <a:rPr lang="es-CO" smtClean="0"/>
              <a:t>15/04/2025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0F33-1B64-496F-A43E-565BD14492C3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3118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9C97-8813-4819-B7DE-1B24AC6D3F81}" type="datetimeFigureOut">
              <a:rPr lang="es-CO" smtClean="0"/>
              <a:t>15/04/2025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0F33-1B64-496F-A43E-565BD14492C3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3456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6" y="8974946"/>
            <a:ext cx="21734978" cy="14974887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6" y="24091502"/>
            <a:ext cx="21734978" cy="7874941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60022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20046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80068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40091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300113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6013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20158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80181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9C97-8813-4819-B7DE-1B24AC6D3F81}" type="datetimeFigureOut">
              <a:rPr lang="es-CO" smtClean="0"/>
              <a:t>15/04/2025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0F33-1B64-496F-A43E-565BD14492C3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55213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5"/>
            <a:ext cx="10709989" cy="22841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5"/>
            <a:ext cx="10709989" cy="22841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9C97-8813-4819-B7DE-1B24AC6D3F81}" type="datetimeFigureOut">
              <a:rPr lang="es-CO" smtClean="0"/>
              <a:t>15/04/2025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0F33-1B64-496F-A43E-565BD14492C3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5346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2" y="1916662"/>
            <a:ext cx="21734978" cy="695828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9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60022" indent="0">
              <a:buNone/>
              <a:defRPr sz="5512" b="1"/>
            </a:lvl2pPr>
            <a:lvl3pPr marL="2520046" indent="0">
              <a:buNone/>
              <a:defRPr sz="4961" b="1"/>
            </a:lvl3pPr>
            <a:lvl4pPr marL="3780068" indent="0">
              <a:buNone/>
              <a:defRPr sz="4409" b="1"/>
            </a:lvl4pPr>
            <a:lvl5pPr marL="5040091" indent="0">
              <a:buNone/>
              <a:defRPr sz="4409" b="1"/>
            </a:lvl5pPr>
            <a:lvl6pPr marL="6300113" indent="0">
              <a:buNone/>
              <a:defRPr sz="4409" b="1"/>
            </a:lvl6pPr>
            <a:lvl7pPr marL="7560137" indent="0">
              <a:buNone/>
              <a:defRPr sz="4409" b="1"/>
            </a:lvl7pPr>
            <a:lvl8pPr marL="8820158" indent="0">
              <a:buNone/>
              <a:defRPr sz="4409" b="1"/>
            </a:lvl8pPr>
            <a:lvl9pPr marL="10080181" indent="0">
              <a:buNone/>
              <a:defRPr sz="44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5"/>
            <a:ext cx="10660769" cy="1934152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9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60022" indent="0">
              <a:buNone/>
              <a:defRPr sz="5512" b="1"/>
            </a:lvl2pPr>
            <a:lvl3pPr marL="2520046" indent="0">
              <a:buNone/>
              <a:defRPr sz="4961" b="1"/>
            </a:lvl3pPr>
            <a:lvl4pPr marL="3780068" indent="0">
              <a:buNone/>
              <a:defRPr sz="4409" b="1"/>
            </a:lvl4pPr>
            <a:lvl5pPr marL="5040091" indent="0">
              <a:buNone/>
              <a:defRPr sz="4409" b="1"/>
            </a:lvl5pPr>
            <a:lvl6pPr marL="6300113" indent="0">
              <a:buNone/>
              <a:defRPr sz="4409" b="1"/>
            </a:lvl6pPr>
            <a:lvl7pPr marL="7560137" indent="0">
              <a:buNone/>
              <a:defRPr sz="4409" b="1"/>
            </a:lvl7pPr>
            <a:lvl8pPr marL="8820158" indent="0">
              <a:buNone/>
              <a:defRPr sz="4409" b="1"/>
            </a:lvl8pPr>
            <a:lvl9pPr marL="10080181" indent="0">
              <a:buNone/>
              <a:defRPr sz="44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5"/>
            <a:ext cx="10713272" cy="1934152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9C97-8813-4819-B7DE-1B24AC6D3F81}" type="datetimeFigureOut">
              <a:rPr lang="es-CO" smtClean="0"/>
              <a:t>15/04/2025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0F33-1B64-496F-A43E-565BD14492C3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767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9C97-8813-4819-B7DE-1B24AC6D3F81}" type="datetimeFigureOut">
              <a:rPr lang="es-CO" smtClean="0"/>
              <a:t>15/04/2025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0F33-1B64-496F-A43E-565BD14492C3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8005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9C97-8813-4819-B7DE-1B24AC6D3F81}" type="datetimeFigureOut">
              <a:rPr lang="es-CO" smtClean="0"/>
              <a:t>15/04/2025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0F33-1B64-496F-A43E-565BD14492C3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73612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3" y="5183305"/>
            <a:ext cx="12757487" cy="25583146"/>
          </a:xfrm>
        </p:spPr>
        <p:txBody>
          <a:bodyPr/>
          <a:lstStyle>
            <a:lvl1pPr>
              <a:defRPr sz="8819"/>
            </a:lvl1pPr>
            <a:lvl2pPr>
              <a:defRPr sz="7718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3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60022" indent="0">
              <a:buNone/>
              <a:defRPr sz="3858"/>
            </a:lvl2pPr>
            <a:lvl3pPr marL="2520046" indent="0">
              <a:buNone/>
              <a:defRPr sz="3307"/>
            </a:lvl3pPr>
            <a:lvl4pPr marL="3780068" indent="0">
              <a:buNone/>
              <a:defRPr sz="2756"/>
            </a:lvl4pPr>
            <a:lvl5pPr marL="5040091" indent="0">
              <a:buNone/>
              <a:defRPr sz="2756"/>
            </a:lvl5pPr>
            <a:lvl6pPr marL="6300113" indent="0">
              <a:buNone/>
              <a:defRPr sz="2756"/>
            </a:lvl6pPr>
            <a:lvl7pPr marL="7560137" indent="0">
              <a:buNone/>
              <a:defRPr sz="2756"/>
            </a:lvl7pPr>
            <a:lvl8pPr marL="8820158" indent="0">
              <a:buNone/>
              <a:defRPr sz="2756"/>
            </a:lvl8pPr>
            <a:lvl9pPr marL="10080181" indent="0">
              <a:buNone/>
              <a:defRPr sz="275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9C97-8813-4819-B7DE-1B24AC6D3F81}" type="datetimeFigureOut">
              <a:rPr lang="es-CO" smtClean="0"/>
              <a:t>15/04/2025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0F33-1B64-496F-A43E-565BD14492C3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4719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3" y="5183305"/>
            <a:ext cx="12757487" cy="25583146"/>
          </a:xfrm>
        </p:spPr>
        <p:txBody>
          <a:bodyPr anchor="t"/>
          <a:lstStyle>
            <a:lvl1pPr marL="0" indent="0">
              <a:buNone/>
              <a:defRPr sz="8819"/>
            </a:lvl1pPr>
            <a:lvl2pPr marL="1260022" indent="0">
              <a:buNone/>
              <a:defRPr sz="7718"/>
            </a:lvl2pPr>
            <a:lvl3pPr marL="2520046" indent="0">
              <a:buNone/>
              <a:defRPr sz="6614"/>
            </a:lvl3pPr>
            <a:lvl4pPr marL="3780068" indent="0">
              <a:buNone/>
              <a:defRPr sz="5512"/>
            </a:lvl4pPr>
            <a:lvl5pPr marL="5040091" indent="0">
              <a:buNone/>
              <a:defRPr sz="5512"/>
            </a:lvl5pPr>
            <a:lvl6pPr marL="6300113" indent="0">
              <a:buNone/>
              <a:defRPr sz="5512"/>
            </a:lvl6pPr>
            <a:lvl7pPr marL="7560137" indent="0">
              <a:buNone/>
              <a:defRPr sz="5512"/>
            </a:lvl7pPr>
            <a:lvl8pPr marL="8820158" indent="0">
              <a:buNone/>
              <a:defRPr sz="5512"/>
            </a:lvl8pPr>
            <a:lvl9pPr marL="10080181" indent="0">
              <a:buNone/>
              <a:defRPr sz="551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3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60022" indent="0">
              <a:buNone/>
              <a:defRPr sz="3858"/>
            </a:lvl2pPr>
            <a:lvl3pPr marL="2520046" indent="0">
              <a:buNone/>
              <a:defRPr sz="3307"/>
            </a:lvl3pPr>
            <a:lvl4pPr marL="3780068" indent="0">
              <a:buNone/>
              <a:defRPr sz="2756"/>
            </a:lvl4pPr>
            <a:lvl5pPr marL="5040091" indent="0">
              <a:buNone/>
              <a:defRPr sz="2756"/>
            </a:lvl5pPr>
            <a:lvl6pPr marL="6300113" indent="0">
              <a:buNone/>
              <a:defRPr sz="2756"/>
            </a:lvl6pPr>
            <a:lvl7pPr marL="7560137" indent="0">
              <a:buNone/>
              <a:defRPr sz="2756"/>
            </a:lvl7pPr>
            <a:lvl8pPr marL="8820158" indent="0">
              <a:buNone/>
              <a:defRPr sz="2756"/>
            </a:lvl8pPr>
            <a:lvl9pPr marL="10080181" indent="0">
              <a:buNone/>
              <a:defRPr sz="275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9C97-8813-4819-B7DE-1B24AC6D3F81}" type="datetimeFigureOut">
              <a:rPr lang="es-CO" smtClean="0"/>
              <a:t>15/04/2025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0F33-1B64-496F-A43E-565BD14492C3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9184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9C97-8813-4819-B7DE-1B24AC6D3F81}" type="datetimeFigureOut">
              <a:rPr lang="es-CO" smtClean="0"/>
              <a:t>15/04/2025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0F33-1B64-496F-A43E-565BD14492C3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0155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4" y="1916654"/>
            <a:ext cx="5433745" cy="3050811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4"/>
            <a:ext cx="15986234" cy="3050811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9C97-8813-4819-B7DE-1B24AC6D3F81}" type="datetimeFigureOut">
              <a:rPr lang="es-CO" smtClean="0"/>
              <a:t>15/04/2025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0F33-1B64-496F-A43E-565BD14492C3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295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2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5"/>
            <a:ext cx="21734978" cy="2284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79C97-8813-4819-B7DE-1B24AC6D3F81}" type="datetimeFigureOut">
              <a:rPr lang="es-CO" smtClean="0"/>
              <a:t>15/04/2025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4" y="33366432"/>
            <a:ext cx="5669994" cy="19166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C0F33-1B64-496F-A43E-565BD14492C3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428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20046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0012" indent="-630012" algn="l" defTabSz="2520046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8" kern="1200">
          <a:solidFill>
            <a:schemeClr val="tx1"/>
          </a:solidFill>
          <a:latin typeface="+mn-lt"/>
          <a:ea typeface="+mn-ea"/>
          <a:cs typeface="+mn-cs"/>
        </a:defRPr>
      </a:lvl1pPr>
      <a:lvl2pPr marL="1890034" indent="-630012" algn="l" defTabSz="2520046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50057" indent="-630012" algn="l" defTabSz="2520046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10079" indent="-630012" algn="l" defTabSz="2520046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70102" indent="-630012" algn="l" defTabSz="2520046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30125" indent="-630012" algn="l" defTabSz="2520046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90148" indent="-630012" algn="l" defTabSz="2520046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50170" indent="-630012" algn="l" defTabSz="2520046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10193" indent="-630012" algn="l" defTabSz="2520046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20046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60022" algn="l" defTabSz="2520046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20046" algn="l" defTabSz="2520046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80068" algn="l" defTabSz="2520046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40091" algn="l" defTabSz="2520046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300113" algn="l" defTabSz="2520046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60137" algn="l" defTabSz="2520046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20158" algn="l" defTabSz="2520046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80181" algn="l" defTabSz="2520046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uides.nyu.edu/poster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guides.lib.berkeley.edu/posters" TargetMode="External"/><Relationship Id="rId4" Type="http://schemas.openxmlformats.org/officeDocument/2006/relationships/hyperlink" Target="https://icue.as.ua.edu/undergraduate-research/poster-guid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F1D37-F6E9-15A3-796D-004451656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F7519D9-7656-5B10-9118-C91300EDFDF5}"/>
              </a:ext>
            </a:extLst>
          </p:cNvPr>
          <p:cNvSpPr/>
          <p:nvPr/>
        </p:nvSpPr>
        <p:spPr>
          <a:xfrm>
            <a:off x="865664" y="783771"/>
            <a:ext cx="10278586" cy="9552815"/>
          </a:xfrm>
          <a:prstGeom prst="rect">
            <a:avLst/>
          </a:prstGeom>
          <a:noFill/>
          <a:ln w="190500">
            <a:solidFill>
              <a:srgbClr val="146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Bangla MN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75266C1-03EA-9AF1-CA58-5C45D27A444F}"/>
              </a:ext>
            </a:extLst>
          </p:cNvPr>
          <p:cNvSpPr/>
          <p:nvPr/>
        </p:nvSpPr>
        <p:spPr>
          <a:xfrm>
            <a:off x="865663" y="10984458"/>
            <a:ext cx="10278586" cy="14467470"/>
          </a:xfrm>
          <a:prstGeom prst="rect">
            <a:avLst/>
          </a:prstGeom>
          <a:noFill/>
          <a:ln w="190500">
            <a:solidFill>
              <a:srgbClr val="146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Bangla MN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96E23FC-E802-E4F3-A3F8-7050F299A7F7}"/>
              </a:ext>
            </a:extLst>
          </p:cNvPr>
          <p:cNvSpPr/>
          <p:nvPr/>
        </p:nvSpPr>
        <p:spPr>
          <a:xfrm>
            <a:off x="1191108" y="3612359"/>
            <a:ext cx="9627638" cy="286299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latin typeface="Bangla MN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65DA0AF6-0A56-03E0-858B-4687089B98EF}"/>
              </a:ext>
            </a:extLst>
          </p:cNvPr>
          <p:cNvSpPr txBox="1"/>
          <p:nvPr/>
        </p:nvSpPr>
        <p:spPr>
          <a:xfrm>
            <a:off x="3745903" y="4709208"/>
            <a:ext cx="616002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200" dirty="0">
                <a:latin typeface="Bangla MN"/>
              </a:rPr>
              <a:t>1Departamento, Institución/Universidad, Ciudad. </a:t>
            </a:r>
          </a:p>
          <a:p>
            <a:r>
              <a:rPr lang="es-ES" sz="2200" dirty="0">
                <a:latin typeface="Bangla MN"/>
              </a:rPr>
              <a:t>2Departamento, Institución/Universidad, Ciudad.</a:t>
            </a:r>
          </a:p>
          <a:p>
            <a:r>
              <a:rPr lang="es-ES" sz="2200" dirty="0">
                <a:latin typeface="Bangla MN"/>
              </a:rPr>
              <a:t>3Departamento, Institución/Universidad, Ciudad.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874A299-EDCD-1380-DB4C-592636F2EFB5}"/>
              </a:ext>
            </a:extLst>
          </p:cNvPr>
          <p:cNvSpPr txBox="1"/>
          <p:nvPr/>
        </p:nvSpPr>
        <p:spPr>
          <a:xfrm>
            <a:off x="1111189" y="11301403"/>
            <a:ext cx="98081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latin typeface="Bangla MN"/>
              </a:rPr>
              <a:t>Métodos </a:t>
            </a:r>
          </a:p>
          <a:p>
            <a:endParaRPr lang="es-ES" sz="5000" b="1" dirty="0">
              <a:latin typeface="Bangla MN"/>
            </a:endParaRPr>
          </a:p>
          <a:p>
            <a:r>
              <a:rPr lang="es-ES" sz="2800" dirty="0">
                <a:latin typeface="Bangla MN"/>
              </a:rPr>
              <a:t>Recomendación: incluir un diagrama de flujo o esquemas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3B3241E-32FF-D69F-71FE-BA82B45BD6C7}"/>
              </a:ext>
            </a:extLst>
          </p:cNvPr>
          <p:cNvSpPr txBox="1"/>
          <p:nvPr/>
        </p:nvSpPr>
        <p:spPr>
          <a:xfrm>
            <a:off x="1170403" y="7230351"/>
            <a:ext cx="96276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latin typeface="Bangla MN"/>
              </a:rPr>
              <a:t>Antecedentes</a:t>
            </a:r>
          </a:p>
          <a:p>
            <a:endParaRPr lang="es-ES" sz="4000" dirty="0">
              <a:latin typeface="Bangla MN"/>
            </a:endParaRPr>
          </a:p>
        </p:txBody>
      </p:sp>
      <p:sp>
        <p:nvSpPr>
          <p:cNvPr id="10" name="TextBox 31">
            <a:extLst>
              <a:ext uri="{FF2B5EF4-FFF2-40B4-BE49-F238E27FC236}">
                <a16:creationId xmlns:a16="http://schemas.microsoft.com/office/drawing/2014/main" id="{BE5177C7-664A-8266-A432-182033C6B50F}"/>
              </a:ext>
            </a:extLst>
          </p:cNvPr>
          <p:cNvSpPr txBox="1"/>
          <p:nvPr/>
        </p:nvSpPr>
        <p:spPr>
          <a:xfrm>
            <a:off x="3923115" y="3757322"/>
            <a:ext cx="5819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latin typeface="Bangla MN"/>
                <a:ea typeface="Bangla MN" charset="0"/>
                <a:cs typeface="Bangla MN" charset="0"/>
              </a:rPr>
              <a:t>Autor</a:t>
            </a:r>
            <a:r>
              <a:rPr lang="es-CO" sz="3200" b="1" baseline="30000" dirty="0">
                <a:latin typeface="Bangla MN"/>
                <a:ea typeface="Bangla MN" charset="0"/>
                <a:cs typeface="Bangla MN" charset="0"/>
              </a:rPr>
              <a:t>1</a:t>
            </a:r>
            <a:r>
              <a:rPr lang="es-CO" sz="3200" b="1" dirty="0">
                <a:latin typeface="Bangla MN"/>
                <a:ea typeface="Bangla MN" charset="0"/>
                <a:cs typeface="Bangla MN" charset="0"/>
              </a:rPr>
              <a:t>, Autor</a:t>
            </a:r>
            <a:r>
              <a:rPr lang="es-CO" sz="3200" b="1" baseline="30000" dirty="0">
                <a:latin typeface="Bangla MN"/>
                <a:ea typeface="Bangla MN" charset="0"/>
                <a:cs typeface="Bangla MN" charset="0"/>
              </a:rPr>
              <a:t>2</a:t>
            </a:r>
            <a:r>
              <a:rPr lang="es-CO" sz="3200" b="1" dirty="0">
                <a:latin typeface="Bangla MN"/>
                <a:ea typeface="Bangla MN" charset="0"/>
                <a:cs typeface="Bangla MN" charset="0"/>
              </a:rPr>
              <a:t>, Autor</a:t>
            </a:r>
            <a:r>
              <a:rPr lang="es-CO" sz="3200" b="1" baseline="30000" dirty="0">
                <a:latin typeface="Bangla MN"/>
                <a:ea typeface="Bangla MN" charset="0"/>
                <a:cs typeface="Bangla MN" charset="0"/>
              </a:rPr>
              <a:t>3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783A637-A18A-E413-C291-13ECCA19A87D}"/>
              </a:ext>
            </a:extLst>
          </p:cNvPr>
          <p:cNvSpPr txBox="1"/>
          <p:nvPr/>
        </p:nvSpPr>
        <p:spPr>
          <a:xfrm>
            <a:off x="1170402" y="1280814"/>
            <a:ext cx="9669047" cy="176971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500" b="1" i="1" dirty="0">
                <a:solidFill>
                  <a:schemeClr val="bg1">
                    <a:lumMod val="95000"/>
                  </a:schemeClr>
                </a:solidFill>
                <a:latin typeface="Bangla MN"/>
              </a:rPr>
              <a:t>Título</a:t>
            </a:r>
          </a:p>
          <a:p>
            <a:pPr algn="ctr"/>
            <a:endParaRPr lang="es-ES" sz="6400" b="1" i="1" dirty="0">
              <a:solidFill>
                <a:schemeClr val="bg1">
                  <a:lumMod val="95000"/>
                </a:schemeClr>
              </a:solidFill>
              <a:latin typeface="Bangla MN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4954C4B-66E4-A4FF-44B6-50109AEE0217}"/>
              </a:ext>
            </a:extLst>
          </p:cNvPr>
          <p:cNvSpPr txBox="1"/>
          <p:nvPr/>
        </p:nvSpPr>
        <p:spPr>
          <a:xfrm>
            <a:off x="1440415" y="3757322"/>
            <a:ext cx="2065986" cy="255454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4000" dirty="0">
                <a:latin typeface="Bangla MN"/>
              </a:rPr>
              <a:t>Logo</a:t>
            </a:r>
          </a:p>
          <a:p>
            <a:r>
              <a:rPr lang="es-ES" sz="4000" dirty="0">
                <a:latin typeface="Bangla MN"/>
              </a:rPr>
              <a:t>de marca  ponente  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31C96F8-B322-6749-5AAD-9851EB935855}"/>
              </a:ext>
            </a:extLst>
          </p:cNvPr>
          <p:cNvSpPr/>
          <p:nvPr/>
        </p:nvSpPr>
        <p:spPr>
          <a:xfrm>
            <a:off x="865663" y="26075816"/>
            <a:ext cx="10278586" cy="9300034"/>
          </a:xfrm>
          <a:prstGeom prst="rect">
            <a:avLst/>
          </a:prstGeom>
          <a:noFill/>
          <a:ln w="190500">
            <a:solidFill>
              <a:srgbClr val="146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Bangla MN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109424E-E199-F473-E597-44F5CB4450EB}"/>
              </a:ext>
            </a:extLst>
          </p:cNvPr>
          <p:cNvSpPr/>
          <p:nvPr/>
        </p:nvSpPr>
        <p:spPr>
          <a:xfrm>
            <a:off x="11771096" y="32522387"/>
            <a:ext cx="12878824" cy="2853463"/>
          </a:xfrm>
          <a:prstGeom prst="rect">
            <a:avLst/>
          </a:prstGeom>
          <a:noFill/>
          <a:ln w="190500">
            <a:solidFill>
              <a:srgbClr val="146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Bangla MN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2993F42-FC2D-FA36-B40F-A48D334EABA6}"/>
              </a:ext>
            </a:extLst>
          </p:cNvPr>
          <p:cNvSpPr txBox="1"/>
          <p:nvPr/>
        </p:nvSpPr>
        <p:spPr>
          <a:xfrm>
            <a:off x="12095548" y="32685216"/>
            <a:ext cx="1208900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latin typeface="Bangla MN"/>
              </a:rPr>
              <a:t> </a:t>
            </a:r>
            <a:r>
              <a:rPr lang="es-ES" sz="4000" b="1" dirty="0">
                <a:latin typeface="Bangla MN"/>
              </a:rPr>
              <a:t>Referencias y agradecimientos</a:t>
            </a:r>
            <a:r>
              <a:rPr lang="es-ES" sz="5000" b="1" dirty="0">
                <a:latin typeface="Bangla MN"/>
              </a:rPr>
              <a:t> </a:t>
            </a:r>
          </a:p>
          <a:p>
            <a:pPr algn="ctr"/>
            <a:endParaRPr lang="es-ES" sz="5000" b="1" dirty="0">
              <a:latin typeface="Bangla MN"/>
            </a:endParaRPr>
          </a:p>
          <a:p>
            <a:r>
              <a:rPr lang="es-ES" sz="2800" dirty="0">
                <a:latin typeface="Bangla MN"/>
              </a:rPr>
              <a:t>Referencias en formato de código QR.</a:t>
            </a:r>
          </a:p>
        </p:txBody>
      </p:sp>
      <p:pic>
        <p:nvPicPr>
          <p:cNvPr id="19" name="Imagen 18" descr="Texto&#10;&#10;El contenido generado por IA puede ser incorrecto.">
            <a:extLst>
              <a:ext uri="{FF2B5EF4-FFF2-40B4-BE49-F238E27FC236}">
                <a16:creationId xmlns:a16="http://schemas.microsoft.com/office/drawing/2014/main" id="{6CC6B591-05C9-E762-1EB5-702A6119F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0587" y="0"/>
            <a:ext cx="5313511" cy="3033963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FC878B0D-DA59-17A9-B4AE-114170BFD800}"/>
              </a:ext>
            </a:extLst>
          </p:cNvPr>
          <p:cNvSpPr txBox="1"/>
          <p:nvPr/>
        </p:nvSpPr>
        <p:spPr>
          <a:xfrm>
            <a:off x="13182600" y="6852505"/>
            <a:ext cx="111517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latin typeface="Bangla MN"/>
              </a:rPr>
              <a:t>Incluya en esta área del póster el hallazgo más relevante en una frase y acompáñelo con una figura, gráfica o tabla que  lo represente visualmente.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57A0BF0-0515-B481-BBA0-9A9945198FCC}"/>
              </a:ext>
            </a:extLst>
          </p:cNvPr>
          <p:cNvSpPr/>
          <p:nvPr/>
        </p:nvSpPr>
        <p:spPr>
          <a:xfrm>
            <a:off x="11771096" y="23653580"/>
            <a:ext cx="12878824" cy="8271054"/>
          </a:xfrm>
          <a:prstGeom prst="rect">
            <a:avLst/>
          </a:prstGeom>
          <a:solidFill>
            <a:srgbClr val="146B5C"/>
          </a:solidFill>
          <a:ln w="190500">
            <a:solidFill>
              <a:srgbClr val="146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Bangla MN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172C572-1DB9-3482-D9EB-DEC940466F15}"/>
              </a:ext>
            </a:extLst>
          </p:cNvPr>
          <p:cNvSpPr txBox="1"/>
          <p:nvPr/>
        </p:nvSpPr>
        <p:spPr>
          <a:xfrm>
            <a:off x="1028963" y="28574816"/>
            <a:ext cx="621903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 b="1" dirty="0">
                <a:solidFill>
                  <a:schemeClr val="bg1"/>
                </a:solidFill>
                <a:latin typeface="Bangla MN"/>
              </a:rPr>
              <a:t>Implicaciones </a:t>
            </a:r>
            <a:endParaRPr lang="es-ES" sz="5000" dirty="0">
              <a:solidFill>
                <a:schemeClr val="bg1"/>
              </a:solidFill>
              <a:latin typeface="Bangla MN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395CDF92-68B9-B77F-2CA5-8B6B747BD16A}"/>
              </a:ext>
            </a:extLst>
          </p:cNvPr>
          <p:cNvSpPr/>
          <p:nvPr/>
        </p:nvSpPr>
        <p:spPr>
          <a:xfrm>
            <a:off x="0" y="0"/>
            <a:ext cx="25199975" cy="35999738"/>
          </a:xfrm>
          <a:prstGeom prst="rect">
            <a:avLst/>
          </a:prstGeom>
          <a:noFill/>
          <a:ln>
            <a:solidFill>
              <a:srgbClr val="146B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260324F-8850-0B34-121A-75E901865EAD}"/>
              </a:ext>
            </a:extLst>
          </p:cNvPr>
          <p:cNvSpPr txBox="1"/>
          <p:nvPr/>
        </p:nvSpPr>
        <p:spPr>
          <a:xfrm>
            <a:off x="1191108" y="7841531"/>
            <a:ext cx="9606932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angla MN"/>
              </a:rPr>
              <a:t>Dos frases que en forma de introducción o antecedente del estudio.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angla MN"/>
              </a:rPr>
              <a:t>Dos frases que en forma de introducción o antecedente del estudio</a:t>
            </a:r>
            <a:r>
              <a:rPr lang="es-CO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Bangla MN"/>
              </a:rPr>
              <a:t>.</a:t>
            </a:r>
            <a:endParaRPr lang="es-ES" dirty="0">
              <a:solidFill>
                <a:schemeClr val="tx1">
                  <a:lumMod val="85000"/>
                  <a:lumOff val="15000"/>
                </a:schemeClr>
              </a:solidFill>
              <a:latin typeface="Bangla MN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CO" sz="1800" dirty="0">
              <a:solidFill>
                <a:schemeClr val="tx1">
                  <a:lumMod val="85000"/>
                  <a:lumOff val="15000"/>
                </a:schemeClr>
              </a:solidFill>
              <a:latin typeface="Bangla MN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1997A4C-4786-C1E0-99C8-E0B5A395A25F}"/>
              </a:ext>
            </a:extLst>
          </p:cNvPr>
          <p:cNvSpPr txBox="1"/>
          <p:nvPr/>
        </p:nvSpPr>
        <p:spPr>
          <a:xfrm>
            <a:off x="1111188" y="14845159"/>
            <a:ext cx="9808178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angla MN"/>
              </a:rPr>
              <a:t>Lineamientos: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angla MN"/>
              </a:rPr>
              <a:t>Tamaño sugerido (pliego estándar 100cm x 70cm)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angla MN"/>
              </a:rPr>
              <a:t>Los títulos y cuadros pueden ser ajustados según el criterio de cada autor.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angla MN"/>
              </a:rPr>
              <a:t>Se recomienda un tamaño de letra de al menos 28 pts.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angla MN"/>
              </a:rPr>
              <a:t>Gráficas o imágenes se recomiendan que estén en una resolución de al menos 120ppi.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angla MN"/>
              </a:rPr>
              <a:t>Incluir referencias y título en tablas e imágenes.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angla MN"/>
              </a:rPr>
              <a:t>Recomendamos consultar las siguientes guías de diseño para la elaboración de su póster:</a:t>
            </a:r>
          </a:p>
          <a:p>
            <a:pPr marL="1828800" lvl="1" indent="-571500" algn="just">
              <a:buFont typeface="Courier New" panose="02070309020205020404" pitchFamily="49" charset="0"/>
              <a:buChar char="o"/>
            </a:pPr>
            <a:r>
              <a:rPr lang="es-CO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angla MN"/>
                <a:hlinkClick r:id="rId3"/>
              </a:rPr>
              <a:t>https://guides.nyu.edu/posters</a:t>
            </a:r>
            <a:endParaRPr lang="es-CO" sz="2800" dirty="0">
              <a:solidFill>
                <a:schemeClr val="tx1">
                  <a:lumMod val="85000"/>
                  <a:lumOff val="15000"/>
                </a:schemeClr>
              </a:solidFill>
              <a:latin typeface="Bangla MN"/>
            </a:endParaRPr>
          </a:p>
          <a:p>
            <a:pPr marL="1828800" lvl="1" indent="-571500" algn="just">
              <a:buFont typeface="Courier New" panose="02070309020205020404" pitchFamily="49" charset="0"/>
              <a:buChar char="o"/>
            </a:pPr>
            <a:r>
              <a:rPr lang="es-CO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angla MN"/>
                <a:hlinkClick r:id="rId4"/>
              </a:rPr>
              <a:t>https://icue.as.ua.edu/undergraduate-research/poster-guide/</a:t>
            </a:r>
            <a:endParaRPr lang="es-CO" sz="2800" dirty="0">
              <a:solidFill>
                <a:schemeClr val="tx1">
                  <a:lumMod val="85000"/>
                  <a:lumOff val="15000"/>
                </a:schemeClr>
              </a:solidFill>
              <a:latin typeface="Bangla MN"/>
            </a:endParaRPr>
          </a:p>
          <a:p>
            <a:pPr marL="1828800" lvl="1" indent="-571500" algn="just">
              <a:buFont typeface="Courier New" panose="02070309020205020404" pitchFamily="49" charset="0"/>
              <a:buChar char="o"/>
            </a:pPr>
            <a:r>
              <a:rPr lang="es-CO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angla MN"/>
                <a:hlinkClick r:id="rId5"/>
              </a:rPr>
              <a:t>https://guides.lib.berkeley.edu/posters</a:t>
            </a:r>
            <a:endParaRPr lang="es-CO" sz="2800" dirty="0">
              <a:solidFill>
                <a:schemeClr val="tx1">
                  <a:lumMod val="85000"/>
                  <a:lumOff val="15000"/>
                </a:schemeClr>
              </a:solidFill>
              <a:latin typeface="Bangla MN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F40C834-A48E-DDB5-69C7-98292921DC3B}"/>
              </a:ext>
            </a:extLst>
          </p:cNvPr>
          <p:cNvSpPr txBox="1"/>
          <p:nvPr/>
        </p:nvSpPr>
        <p:spPr>
          <a:xfrm>
            <a:off x="1461118" y="26829435"/>
            <a:ext cx="96069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latin typeface="Bangla MN"/>
              </a:rPr>
              <a:t>Resultados </a:t>
            </a:r>
          </a:p>
          <a:p>
            <a:endParaRPr lang="es-ES" sz="5000" b="1" dirty="0">
              <a:latin typeface="Bangla MN"/>
            </a:endParaRPr>
          </a:p>
          <a:p>
            <a:r>
              <a:rPr lang="es-ES" sz="2800" dirty="0">
                <a:latin typeface="Bangla MN"/>
              </a:rPr>
              <a:t>Recomendación: incluir figuras, tablas, imágenes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BA09A6B-CD72-AE97-87C3-00A359A62FB7}"/>
              </a:ext>
            </a:extLst>
          </p:cNvPr>
          <p:cNvSpPr txBox="1"/>
          <p:nvPr/>
        </p:nvSpPr>
        <p:spPr>
          <a:xfrm>
            <a:off x="12095548" y="23908223"/>
            <a:ext cx="122387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Bangla MN"/>
              </a:rPr>
              <a:t>Implicaciones</a:t>
            </a:r>
          </a:p>
          <a:p>
            <a:endParaRPr lang="es-ES" sz="5000" b="1" dirty="0">
              <a:solidFill>
                <a:schemeClr val="bg1"/>
              </a:solidFill>
              <a:latin typeface="Bangla M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bg1"/>
                </a:solidFill>
                <a:latin typeface="Bangla MN"/>
              </a:rPr>
              <a:t>Implicación 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bg1"/>
                </a:solidFill>
                <a:latin typeface="Bangla MN"/>
              </a:rPr>
              <a:t>Implicación 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bg1"/>
                </a:solidFill>
                <a:latin typeface="Bangla MN"/>
              </a:rPr>
              <a:t>Implicación 3 </a:t>
            </a:r>
          </a:p>
        </p:txBody>
      </p:sp>
    </p:spTree>
    <p:extLst>
      <p:ext uri="{BB962C8B-B14F-4D97-AF65-F5344CB8AC3E}">
        <p14:creationId xmlns:p14="http://schemas.microsoft.com/office/powerpoint/2010/main" val="14245783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259</TotalTime>
  <Words>233</Words>
  <Application>Microsoft Office PowerPoint</Application>
  <PresentationFormat>Custom</PresentationFormat>
  <Paragraphs>36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de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Pahola Andrea Ramos Barbour</dc:creator>
  <cp:lastModifiedBy>Juan Felipe Franco - Hill</cp:lastModifiedBy>
  <cp:revision>29</cp:revision>
  <dcterms:created xsi:type="dcterms:W3CDTF">2023-02-17T14:22:42Z</dcterms:created>
  <dcterms:modified xsi:type="dcterms:W3CDTF">2025-04-15T15:20:20Z</dcterms:modified>
</cp:coreProperties>
</file>